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17" r:id="rId2"/>
    <p:sldId id="534" r:id="rId3"/>
    <p:sldId id="536" r:id="rId4"/>
    <p:sldId id="541" r:id="rId5"/>
    <p:sldId id="542" r:id="rId6"/>
    <p:sldId id="543" r:id="rId7"/>
    <p:sldId id="544" r:id="rId8"/>
    <p:sldId id="545" r:id="rId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3CF4A-A6E3-46B3-AB11-C0B83D5E11A5}">
          <p14:sldIdLst>
            <p14:sldId id="417"/>
            <p14:sldId id="534"/>
            <p14:sldId id="536"/>
            <p14:sldId id="541"/>
            <p14:sldId id="542"/>
            <p14:sldId id="543"/>
            <p14:sldId id="544"/>
            <p14:sldId id="5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03F93-2AB1-4601-8868-D1D975AE95E3}" v="20" dt="2020-11-24T19:59:20.875"/>
    <p1510:client id="{C2B83AF1-B231-4DEC-BE01-C620AD97608F}" v="18" dt="2020-11-24T18:13:22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F09B-9EA6-47B3-A8D1-430A91D9AC8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1585-86F7-47D4-A4B3-4E1F25DD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568" y="2016138"/>
            <a:ext cx="932688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ea typeface="Univers LT Pro 47 Light Condensed" charset="0"/>
                <a:cs typeface="Arial" panose="020B0604020202020204" pitchFamily="34" charset="0"/>
              </a:rPr>
              <a:t>Partner Company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568" y="3520481"/>
            <a:ext cx="8503920" cy="1752600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None/>
              <a:defRPr sz="1500" b="0" i="0" cap="all" spc="250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Property Training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Month Year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Bruce A. Tagg, ALCM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Senior Engineering Exposure Analyst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27048-8473-47B3-93EE-72C8706614E0}"/>
              </a:ext>
            </a:extLst>
          </p:cNvPr>
          <p:cNvSpPr/>
          <p:nvPr userDrawn="1"/>
        </p:nvSpPr>
        <p:spPr>
          <a:xfrm>
            <a:off x="685801" y="6061176"/>
            <a:ext cx="23389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pc="300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PREPARED FOR:</a:t>
            </a:r>
          </a:p>
        </p:txBody>
      </p:sp>
    </p:spTree>
    <p:extLst>
      <p:ext uri="{BB962C8B-B14F-4D97-AF65-F5344CB8AC3E}">
        <p14:creationId xmlns:p14="http://schemas.microsoft.com/office/powerpoint/2010/main" val="29287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38" y="412321"/>
            <a:ext cx="8148322" cy="4788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 b="0" i="0" spc="10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" y="6580261"/>
            <a:ext cx="6675120" cy="166619"/>
          </a:xfrm>
        </p:spPr>
        <p:txBody>
          <a:bodyPr/>
          <a:lstStyle>
            <a:lvl1pPr algn="l">
              <a:defRPr sz="700" b="0" i="0" cap="all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© 2020 Mutual Boiler 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81756"/>
            <a:ext cx="2560320" cy="365125"/>
          </a:xfrm>
        </p:spPr>
        <p:txBody>
          <a:bodyPr/>
          <a:lstStyle>
            <a:lvl1pPr>
              <a:defRPr sz="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BECABF2-3456-EA47-BCCA-6B0150EE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2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" y="6381760"/>
            <a:ext cx="667512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© 2020 Mutual Boiler 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81760"/>
            <a:ext cx="2560320" cy="365125"/>
          </a:xfr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838" y="412326"/>
            <a:ext cx="8148322" cy="4788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0" i="0" spc="83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4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0B3F-3820-4B60-94EB-811EF3C19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4D4D4D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30E39-6976-490D-BCA0-4BDCAC272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DDA89-534E-4EF3-9B16-F6DC5FEF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93391-6CE8-4271-B14E-4C1DBD9D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© 2019 Mutual Boiler 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E5CB2-F73F-4948-A597-82F32065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8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2057400"/>
            <a:ext cx="9874250" cy="3813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4D4D4D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9"/>
            <a:ext cx="3703320" cy="365125"/>
          </a:xfrm>
          <a:prstGeom prst="rect">
            <a:avLst/>
          </a:prstGeom>
        </p:spPr>
        <p:txBody>
          <a:bodyPr/>
          <a:lstStyle/>
          <a:p>
            <a:r>
              <a:rPr lang="es-ES">
                <a:solidFill>
                  <a:prstClr val="black"/>
                </a:solidFill>
              </a:rPr>
              <a:t>© 2019 Mutual Boiler Re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9"/>
            <a:ext cx="2468880" cy="365125"/>
          </a:xfrm>
          <a:prstGeom prst="rect">
            <a:avLst/>
          </a:prstGeom>
        </p:spPr>
        <p:txBody>
          <a:bodyPr/>
          <a:lstStyle/>
          <a:p>
            <a:fld id="{F6D5D83E-6D45-4E14-9FFF-3B58D08C35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640" y="6381760"/>
            <a:ext cx="667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3" b="0" i="0">
                <a:solidFill>
                  <a:schemeClr val="tx1">
                    <a:tint val="75000"/>
                  </a:schemeClr>
                </a:solidFill>
                <a:latin typeface="Univers LT Pro 55 Roman" charset="0"/>
                <a:cs typeface="Univers LT Pro 55 Roman" charset="0"/>
              </a:defRPr>
            </a:lvl1pPr>
          </a:lstStyle>
          <a:p>
            <a:r>
              <a:rPr lang="es-ES" dirty="0"/>
              <a:t>© 2020 Mutual Boiler 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81760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 b="1" i="0">
                <a:solidFill>
                  <a:schemeClr val="tx1">
                    <a:tint val="75000"/>
                  </a:schemeClr>
                </a:solidFill>
                <a:latin typeface="Univers LT Pro 65 Bold" charset="0"/>
                <a:cs typeface="Univers LT Pro 65 Bold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6" r:id="rId4"/>
    <p:sldLayoutId id="2147483667" r:id="rId5"/>
  </p:sldLayoutIdLst>
  <p:hf sldNum="0" hdr="0" dt="0"/>
  <p:txStyles>
    <p:titleStyle>
      <a:lvl1pPr algn="l" defTabSz="380985" rtl="0" eaLnBrk="1" latinLnBrk="0" hangingPunct="1">
        <a:spcBef>
          <a:spcPct val="0"/>
        </a:spcBef>
        <a:buNone/>
        <a:defRPr sz="2333" b="0" i="0" kern="1200">
          <a:solidFill>
            <a:srgbClr val="FFFFFF"/>
          </a:solidFill>
          <a:latin typeface="Univers LT Std 47 Cn Lt"/>
          <a:ea typeface="+mj-ea"/>
          <a:cs typeface="Univers LT Std 47 Cn Lt"/>
        </a:defRPr>
      </a:lvl1pPr>
    </p:titleStyle>
    <p:bodyStyle>
      <a:lvl1pPr marL="145515" indent="-145515" algn="l" defTabSz="380985" rtl="0" eaLnBrk="1" latinLnBrk="0" hangingPunct="1">
        <a:spcBef>
          <a:spcPct val="20000"/>
        </a:spcBef>
        <a:spcAft>
          <a:spcPts val="1000"/>
        </a:spcAft>
        <a:buClr>
          <a:srgbClr val="C00000"/>
        </a:buClr>
        <a:buFont typeface="Wingdings" panose="05000000000000000000" pitchFamily="2" charset="2"/>
        <a:buChar char="§"/>
        <a:defRPr sz="2200" b="0" i="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5446" indent="-194461" algn="l" defTabSz="380985" rtl="0" eaLnBrk="1" latinLnBrk="0" hangingPunct="1">
        <a:spcBef>
          <a:spcPct val="20000"/>
        </a:spcBef>
        <a:spcAft>
          <a:spcPts val="1000"/>
        </a:spcAft>
        <a:buFont typeface="Arial"/>
        <a:buChar char="–"/>
        <a:defRPr sz="1800" b="0" i="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4839" indent="-142869" algn="l" defTabSz="380985" rtl="0" eaLnBrk="1" latinLnBrk="0" hangingPunct="1">
        <a:spcBef>
          <a:spcPct val="20000"/>
        </a:spcBef>
        <a:spcAft>
          <a:spcPts val="1000"/>
        </a:spcAft>
        <a:buClr>
          <a:srgbClr val="C00000"/>
        </a:buClr>
        <a:buFont typeface="Arial"/>
        <a:buChar char="•"/>
        <a:defRPr sz="1400" b="0" i="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8469" indent="-145515" algn="l" defTabSz="380985" rtl="0" eaLnBrk="1" latinLnBrk="0" hangingPunct="1">
        <a:spcBef>
          <a:spcPct val="20000"/>
        </a:spcBef>
        <a:spcAft>
          <a:spcPts val="1000"/>
        </a:spcAft>
        <a:buClr>
          <a:schemeClr val="bg1">
            <a:lumMod val="50000"/>
          </a:schemeClr>
        </a:buClr>
        <a:buFont typeface="Arial"/>
        <a:buChar char="–"/>
        <a:tabLst>
          <a:tab pos="1288469" algn="l"/>
        </a:tabLst>
        <a:defRPr sz="1200" b="0" i="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64163" indent="-140224" algn="l" defTabSz="380985" rtl="0" eaLnBrk="1" latinLnBrk="0" hangingPunct="1">
        <a:spcBef>
          <a:spcPct val="20000"/>
        </a:spcBef>
        <a:spcAft>
          <a:spcPts val="1000"/>
        </a:spcAft>
        <a:buClr>
          <a:schemeClr val="tx2"/>
        </a:buClr>
        <a:buFont typeface="Arial"/>
        <a:buChar char="»"/>
        <a:defRPr sz="1200" b="0" i="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10.jpe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audio" Target="../media/media5.m4a"/><Relationship Id="rId7" Type="http://schemas.openxmlformats.org/officeDocument/2006/relationships/image" Target="../media/image13.JP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media6.m4a"/><Relationship Id="rId7" Type="http://schemas.openxmlformats.org/officeDocument/2006/relationships/image" Target="../media/image18.JPG"/><Relationship Id="rId12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199" y="3080929"/>
            <a:ext cx="7987547" cy="2387540"/>
          </a:xfrm>
        </p:spPr>
        <p:txBody>
          <a:bodyPr>
            <a:noAutofit/>
          </a:bodyPr>
          <a:lstStyle/>
          <a:p>
            <a:r>
              <a:rPr lang="en-US" sz="1800" dirty="0"/>
              <a:t>Property Training</a:t>
            </a:r>
          </a:p>
          <a:p>
            <a:r>
              <a:rPr lang="en-US" sz="1800" dirty="0"/>
              <a:t>November 2020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Bruce A. Tagg, ALCM</a:t>
            </a:r>
          </a:p>
          <a:p>
            <a:r>
              <a:rPr lang="en-US" sz="1800" dirty="0"/>
              <a:t>Senior Engineering Exposure Analyst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0199" y="1308361"/>
            <a:ext cx="9628498" cy="1470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Univers LT Pro 47 Light Condensed" charset="0"/>
                <a:cs typeface="Arial" panose="020B0604020202020204" pitchFamily="34" charset="0"/>
              </a:rPr>
              <a:t>Post COVID-19: Reopening a Restaurant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1809FE8-03D6-4200-897A-F88E57D4F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033" y="5846868"/>
            <a:ext cx="3354319" cy="88770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F687CFFA-193C-4E4F-AB7B-6F38564800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9"/>
    </mc:Choice>
    <mc:Fallback xmlns="">
      <p:transition spd="slow" advTm="9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B71013-5B70-425B-93E8-5B1871A5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Univers LT Pro 55 Roman" charset="0"/>
                <a:ea typeface="Univers LT Pro 55 Roman" charset="0"/>
                <a:cs typeface="Univers LT Pro 55 Roman" charset="0"/>
              </a:rPr>
              <a:t>© 2020 MUTUAL BOILER RE. ALL RIGHTS RESERVED.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D4EC81-185E-4C52-9D1B-197AE2E7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359130"/>
            <a:ext cx="8148322" cy="478895"/>
          </a:xfrm>
        </p:spPr>
        <p:txBody>
          <a:bodyPr/>
          <a:lstStyle/>
          <a:p>
            <a:r>
              <a:rPr lang="en-US" sz="2800" dirty="0"/>
              <a:t>Reopening a Restaurant Post COVID-19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ABE769D-EC09-4A82-B6B3-C431127CF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774" y="2242868"/>
            <a:ext cx="3409985" cy="420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8857F4-D769-4724-8319-D0BA21626207}"/>
              </a:ext>
            </a:extLst>
          </p:cNvPr>
          <p:cNvSpPr txBox="1"/>
          <p:nvPr/>
        </p:nvSpPr>
        <p:spPr>
          <a:xfrm>
            <a:off x="999222" y="1518414"/>
            <a:ext cx="931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as easy as turning on the lights and opening the doors…isn’t it?</a:t>
            </a:r>
          </a:p>
        </p:txBody>
      </p:sp>
      <p:pic>
        <p:nvPicPr>
          <p:cNvPr id="8" name="Picture 7" descr="A group of people walking in front of a store&#10;&#10;Description automatically generated">
            <a:extLst>
              <a:ext uri="{FF2B5EF4-FFF2-40B4-BE49-F238E27FC236}">
                <a16:creationId xmlns:a16="http://schemas.microsoft.com/office/drawing/2014/main" id="{BEA7740B-B2AF-4FED-A7D8-0AC0B9710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461" y="2178954"/>
            <a:ext cx="5352934" cy="4351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B84AD34-1F8F-49D1-8A66-68499A7301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4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3"/>
    </mc:Choice>
    <mc:Fallback xmlns="">
      <p:transition spd="slow" advTm="11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EDC90-C168-4C7D-9FD4-6F5EE904F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/>
            <a:r>
              <a:rPr lang="en-US" dirty="0"/>
              <a:t>No </a:t>
            </a:r>
            <a:r>
              <a:rPr lang="en-US" dirty="0">
                <a:latin typeface="Arial" charset="0"/>
                <a:cs typeface="Arial" charset="0"/>
              </a:rPr>
              <a:t>preparation</a:t>
            </a:r>
          </a:p>
          <a:p>
            <a:pPr marL="227013" indent="-227013"/>
            <a:r>
              <a:rPr lang="en-US" dirty="0"/>
              <a:t>No prior experience</a:t>
            </a:r>
          </a:p>
          <a:p>
            <a:pPr marL="227013" indent="-227013"/>
            <a:r>
              <a:rPr lang="en-US" dirty="0"/>
              <a:t>Restarting requires unique steps</a:t>
            </a:r>
          </a:p>
          <a:p>
            <a:pPr lvl="1"/>
            <a:r>
              <a:rPr lang="en-US" dirty="0"/>
              <a:t>Equipment issues</a:t>
            </a:r>
          </a:p>
          <a:p>
            <a:pPr lvl="1"/>
            <a:r>
              <a:rPr lang="en-US" dirty="0"/>
              <a:t>Employee issues</a:t>
            </a:r>
          </a:p>
          <a:p>
            <a:pPr lvl="1"/>
            <a:r>
              <a:rPr lang="en-US" dirty="0"/>
              <a:t>Supply chain issues</a:t>
            </a:r>
          </a:p>
          <a:p>
            <a:pPr marL="227013" indent="-227013"/>
            <a:r>
              <a:rPr lang="en-US" dirty="0"/>
              <a:t>Hence planning is critical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5C4EF-6F53-4E9D-BA2A-FA70BBC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Univers LT Pro 55 Roman" charset="0"/>
                <a:ea typeface="Univers LT Pro 55 Roman" charset="0"/>
                <a:cs typeface="Univers LT Pro 55 Roman" charset="0"/>
              </a:rPr>
              <a:t>© 2020 MUTUAL BOILER RE.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F0BB2-F757-4406-B786-F55076EAF9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034" y="412750"/>
            <a:ext cx="8719252" cy="477838"/>
          </a:xfrm>
          <a:prstGeom prst="rect">
            <a:avLst/>
          </a:prstGeom>
        </p:spPr>
        <p:txBody>
          <a:bodyPr/>
          <a:lstStyle/>
          <a:p>
            <a:r>
              <a:rPr lang="en-US" sz="2800" spc="8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Shutdowns Are Not Normal Shutdowns</a:t>
            </a:r>
          </a:p>
        </p:txBody>
      </p:sp>
      <p:pic>
        <p:nvPicPr>
          <p:cNvPr id="9" name="Content Placeholder 8" descr="A sign above a store&#10;&#10;Description automatically generated">
            <a:extLst>
              <a:ext uri="{FF2B5EF4-FFF2-40B4-BE49-F238E27FC236}">
                <a16:creationId xmlns:a16="http://schemas.microsoft.com/office/drawing/2014/main" id="{53FBD706-FA09-46F1-9B19-CFFE50F62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663" y="1996581"/>
            <a:ext cx="4664075" cy="3481134"/>
          </a:xfrm>
          <a:effectLst/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2F332BA-6ADB-4ACF-8897-E46E2E74E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33"/>
    </mc:Choice>
    <mc:Fallback xmlns="">
      <p:transition spd="slow" advTm="3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EDC90-C168-4C7D-9FD4-6F5EE904F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/>
            <a:r>
              <a:rPr lang="en-US" dirty="0"/>
              <a:t>Disinfectant Process</a:t>
            </a:r>
          </a:p>
          <a:p>
            <a:pPr lvl="1"/>
            <a:r>
              <a:rPr lang="en-US" dirty="0"/>
              <a:t>Fogging equipment</a:t>
            </a:r>
          </a:p>
          <a:p>
            <a:pPr lvl="1"/>
            <a:r>
              <a:rPr lang="en-US" dirty="0"/>
              <a:t>Impact on electronics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5C4EF-6F53-4E9D-BA2A-FA70BBC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Univers LT Pro 55 Roman" charset="0"/>
                <a:ea typeface="Univers LT Pro 55 Roman" charset="0"/>
                <a:cs typeface="Univers LT Pro 55 Roman" charset="0"/>
              </a:rPr>
              <a:t>© 2020 MUTUAL BOILER RE.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F0BB2-F757-4406-B786-F55076EAF9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947" y="203198"/>
            <a:ext cx="7230403" cy="477838"/>
          </a:xfrm>
          <a:prstGeom prst="rect">
            <a:avLst/>
          </a:prstGeom>
        </p:spPr>
        <p:txBody>
          <a:bodyPr/>
          <a:lstStyle/>
          <a:p>
            <a:r>
              <a:rPr lang="en-US" sz="2800" spc="8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Shutdown: Disinfectant/Cleaning Issues</a:t>
            </a:r>
          </a:p>
        </p:txBody>
      </p:sp>
      <p:pic>
        <p:nvPicPr>
          <p:cNvPr id="10" name="Content Placeholder 9" descr="A person preparing food in a restaurant kitchen&#10;&#10;Description automatically generated">
            <a:extLst>
              <a:ext uri="{FF2B5EF4-FFF2-40B4-BE49-F238E27FC236}">
                <a16:creationId xmlns:a16="http://schemas.microsoft.com/office/drawing/2014/main" id="{1DCE2078-7F3D-43F8-8B73-6CAA3E7CF1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663" y="1866111"/>
            <a:ext cx="4664075" cy="3682835"/>
          </a:xfrm>
        </p:spPr>
      </p:pic>
      <p:pic>
        <p:nvPicPr>
          <p:cNvPr id="9" name="Picture 8" descr="A hand holding a circuit board&#10;&#10;Description automatically generated">
            <a:extLst>
              <a:ext uri="{FF2B5EF4-FFF2-40B4-BE49-F238E27FC236}">
                <a16:creationId xmlns:a16="http://schemas.microsoft.com/office/drawing/2014/main" id="{D2CF32BB-735B-4497-94EC-A5365141A0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663" y="1825625"/>
            <a:ext cx="4732020" cy="3723321"/>
          </a:xfrm>
          <a:prstGeom prst="rect">
            <a:avLst/>
          </a:prstGeom>
        </p:spPr>
      </p:pic>
      <p:pic>
        <p:nvPicPr>
          <p:cNvPr id="6" name="Picture 5" descr="A picture containing indoor, kitchen, table, room&#10;&#10;Description automatically generated">
            <a:extLst>
              <a:ext uri="{FF2B5EF4-FFF2-40B4-BE49-F238E27FC236}">
                <a16:creationId xmlns:a16="http://schemas.microsoft.com/office/drawing/2014/main" id="{0B5B4B06-4B2B-4A67-ADCB-9F42E99946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902" y="1825624"/>
            <a:ext cx="4742067" cy="3723321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8DE8C9F-3811-4064-B121-9D667E102C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4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3"/>
    </mc:Choice>
    <mc:Fallback xmlns="">
      <p:transition spd="slow" advTm="28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EDC90-C168-4C7D-9FD4-6F5EE904F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/>
            <a:r>
              <a:rPr lang="en-US" dirty="0"/>
              <a:t>Alterations/Additions</a:t>
            </a:r>
          </a:p>
          <a:p>
            <a:pPr lvl="1"/>
            <a:r>
              <a:rPr lang="en-US" dirty="0"/>
              <a:t>Movement of equipment</a:t>
            </a:r>
          </a:p>
          <a:p>
            <a:pPr lvl="1"/>
            <a:r>
              <a:rPr lang="en-US" dirty="0"/>
              <a:t>Use of temporary wiring/extension cords</a:t>
            </a:r>
          </a:p>
          <a:p>
            <a:pPr lvl="1"/>
            <a:r>
              <a:rPr lang="en-US" dirty="0"/>
              <a:t>Load issues</a:t>
            </a:r>
          </a:p>
          <a:p>
            <a:pPr lvl="2"/>
            <a:r>
              <a:rPr lang="en-US" dirty="0"/>
              <a:t>Additional coolers for changed ops</a:t>
            </a:r>
          </a:p>
          <a:p>
            <a:pPr lvl="1"/>
            <a:r>
              <a:rPr lang="en-US" dirty="0"/>
              <a:t>Staged startup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5C4EF-6F53-4E9D-BA2A-FA70BBC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Univers LT Pro 55 Roman" charset="0"/>
                <a:ea typeface="Univers LT Pro 55 Roman" charset="0"/>
                <a:cs typeface="Univers LT Pro 55 Roman" charset="0"/>
              </a:rPr>
              <a:t>© 2020 MUTUAL BOILER RE.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F0BB2-F757-4406-B786-F55076EAF9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034" y="412750"/>
            <a:ext cx="7940016" cy="477838"/>
          </a:xfrm>
          <a:prstGeom prst="rect">
            <a:avLst/>
          </a:prstGeom>
        </p:spPr>
        <p:txBody>
          <a:bodyPr/>
          <a:lstStyle/>
          <a:p>
            <a:r>
              <a:rPr lang="en-US" sz="2800" spc="8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Shutdown: Electrical Issues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B1C5B9A6-63CD-4190-A335-BD26AD104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982" y="2391742"/>
            <a:ext cx="4486640" cy="3785222"/>
          </a:xfrm>
          <a:prstGeom prst="rect">
            <a:avLst/>
          </a:prstGeom>
          <a:effectLst/>
        </p:spPr>
      </p:pic>
      <p:pic>
        <p:nvPicPr>
          <p:cNvPr id="10" name="Content Placeholder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9A5BDBA-05B3-4DF4-8B58-08FCC9C23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64" y="2404324"/>
            <a:ext cx="4664075" cy="3772639"/>
          </a:xfrm>
          <a:effectLst/>
        </p:spPr>
      </p:pic>
      <p:pic>
        <p:nvPicPr>
          <p:cNvPr id="12" name="Picture 11" descr="A circuit board&#10;&#10;Description automatically generated">
            <a:extLst>
              <a:ext uri="{FF2B5EF4-FFF2-40B4-BE49-F238E27FC236}">
                <a16:creationId xmlns:a16="http://schemas.microsoft.com/office/drawing/2014/main" id="{C14D1F59-BC78-4839-8AD6-C939F95C7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64" y="2391742"/>
            <a:ext cx="4670367" cy="3785222"/>
          </a:xfrm>
          <a:prstGeom prst="rect">
            <a:avLst/>
          </a:prstGeom>
          <a:effectLst/>
        </p:spPr>
      </p:pic>
      <p:pic>
        <p:nvPicPr>
          <p:cNvPr id="8" name="Picture 7" descr="A picture containing building, indoor, wooden, wood&#10;&#10;Description automatically generated">
            <a:extLst>
              <a:ext uri="{FF2B5EF4-FFF2-40B4-BE49-F238E27FC236}">
                <a16:creationId xmlns:a16="http://schemas.microsoft.com/office/drawing/2014/main" id="{F4D22860-0015-4354-BBC4-B2C091528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71" y="2391741"/>
            <a:ext cx="4670367" cy="3785222"/>
          </a:xfrm>
          <a:prstGeom prst="rect">
            <a:avLst/>
          </a:prstGeom>
        </p:spPr>
      </p:pic>
      <p:pic>
        <p:nvPicPr>
          <p:cNvPr id="11" name="Picture 10" descr="A picture containing outdoor, road, sitting, train&#10;&#10;Description automatically generated">
            <a:extLst>
              <a:ext uri="{FF2B5EF4-FFF2-40B4-BE49-F238E27FC236}">
                <a16:creationId xmlns:a16="http://schemas.microsoft.com/office/drawing/2014/main" id="{4BBAC893-5588-41E6-A737-457663A797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820" y="2391740"/>
            <a:ext cx="4747032" cy="3785222"/>
          </a:xfrm>
          <a:prstGeom prst="rect">
            <a:avLst/>
          </a:prstGeom>
          <a:effectLst/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5277148E-CFA3-439F-B317-DBE19E3629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4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5"/>
    </mc:Choice>
    <mc:Fallback xmlns="">
      <p:transition spd="slow" advTm="6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EDC90-C168-4C7D-9FD4-6F5EE904F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/>
            <a:r>
              <a:rPr lang="en-US" dirty="0"/>
              <a:t>HVAC</a:t>
            </a:r>
          </a:p>
          <a:p>
            <a:pPr lvl="1"/>
            <a:r>
              <a:rPr lang="en-US" dirty="0"/>
              <a:t>Inspect system</a:t>
            </a:r>
          </a:p>
          <a:p>
            <a:pPr lvl="1"/>
            <a:r>
              <a:rPr lang="en-US" dirty="0"/>
              <a:t>Improve filters (MERV 13, HEPA, UV)</a:t>
            </a:r>
          </a:p>
          <a:p>
            <a:pPr lvl="1"/>
            <a:r>
              <a:rPr lang="en-US" dirty="0"/>
              <a:t>Increase air flow</a:t>
            </a:r>
          </a:p>
          <a:p>
            <a:pPr marL="227013" indent="-227013"/>
            <a:r>
              <a:rPr lang="en-US" dirty="0"/>
              <a:t>Refrigeration</a:t>
            </a:r>
          </a:p>
          <a:p>
            <a:pPr lvl="1"/>
            <a:r>
              <a:rPr lang="en-US" dirty="0"/>
              <a:t>Improper shutdown</a:t>
            </a:r>
          </a:p>
          <a:p>
            <a:pPr lvl="1"/>
            <a:r>
              <a:rPr lang="en-US" dirty="0"/>
              <a:t>Cleaning/sanitizing</a:t>
            </a:r>
          </a:p>
          <a:p>
            <a:pPr marL="227013" indent="-227013"/>
            <a:r>
              <a:rPr lang="en-US" dirty="0"/>
              <a:t>Outdoor/Temporary Dining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5C4EF-6F53-4E9D-BA2A-FA70BBC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Univers LT Pro 55 Roman" charset="0"/>
                <a:ea typeface="Univers LT Pro 55 Roman" charset="0"/>
                <a:cs typeface="Univers LT Pro 55 Roman" charset="0"/>
              </a:rPr>
              <a:t>© 2020 MUTUAL BOILER RE.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F0BB2-F757-4406-B786-F55076EAF9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221152"/>
            <a:ext cx="7305676" cy="477838"/>
          </a:xfrm>
          <a:prstGeom prst="rect">
            <a:avLst/>
          </a:prstGeom>
        </p:spPr>
        <p:txBody>
          <a:bodyPr/>
          <a:lstStyle/>
          <a:p>
            <a:r>
              <a:rPr lang="en-US" sz="2800" spc="8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Shutdown: Other Building System Issues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8EF19858-8E8D-4373-B2E0-CC6BC9F75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390" y="2154652"/>
            <a:ext cx="4664075" cy="3963609"/>
          </a:xfr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25A53E-11C2-4662-B608-0350DDD8D2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837" y="2154652"/>
            <a:ext cx="4582567" cy="3963608"/>
          </a:xfrm>
          <a:prstGeom prst="rect">
            <a:avLst/>
          </a:prstGeom>
        </p:spPr>
      </p:pic>
      <p:pic>
        <p:nvPicPr>
          <p:cNvPr id="13" name="Picture 12" descr="A picture containing indoor, kitchen, food, sitting&#10;&#10;Description automatically generated">
            <a:extLst>
              <a:ext uri="{FF2B5EF4-FFF2-40B4-BE49-F238E27FC236}">
                <a16:creationId xmlns:a16="http://schemas.microsoft.com/office/drawing/2014/main" id="{D782741B-A064-488B-A480-D3E93DB3C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158" y="2167861"/>
            <a:ext cx="4854244" cy="3963607"/>
          </a:xfrm>
          <a:prstGeom prst="rect">
            <a:avLst/>
          </a:prstGeom>
        </p:spPr>
      </p:pic>
      <p:pic>
        <p:nvPicPr>
          <p:cNvPr id="17" name="Picture 16" descr="A picture containing indoor, building, sitting, sink&#10;&#10;Description automatically generated">
            <a:extLst>
              <a:ext uri="{FF2B5EF4-FFF2-40B4-BE49-F238E27FC236}">
                <a16:creationId xmlns:a16="http://schemas.microsoft.com/office/drawing/2014/main" id="{AF5B3C52-23CB-47E9-BE16-63BFD4B4F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492" y="2181070"/>
            <a:ext cx="4854244" cy="3963607"/>
          </a:xfrm>
          <a:prstGeom prst="rect">
            <a:avLst/>
          </a:prstGeom>
        </p:spPr>
      </p:pic>
      <p:pic>
        <p:nvPicPr>
          <p:cNvPr id="6" name="Picture 5" descr="A traffic light with a building in the background&#10;&#10;Description automatically generated">
            <a:extLst>
              <a:ext uri="{FF2B5EF4-FFF2-40B4-BE49-F238E27FC236}">
                <a16:creationId xmlns:a16="http://schemas.microsoft.com/office/drawing/2014/main" id="{5C879CCD-AA07-4F3D-8F2B-18E11F12A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532" y="2161257"/>
            <a:ext cx="4887496" cy="3963607"/>
          </a:xfrm>
          <a:prstGeom prst="rect">
            <a:avLst/>
          </a:prstGeom>
        </p:spPr>
      </p:pic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70FE92C-D138-4F3F-B7B3-A400AC882E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311" y="2148048"/>
            <a:ext cx="4923938" cy="396360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E8A2386-964D-4D69-83D1-1DF98D2BB5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443" y="2080470"/>
            <a:ext cx="5036342" cy="4073257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74E04A9-D645-4CD9-9FCE-BBADEAA256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6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08"/>
    </mc:Choice>
    <mc:Fallback xmlns="">
      <p:transition spd="slow" advTm="94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FAFC-2220-4BEE-9ED3-0B7B47E6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pc="83" dirty="0"/>
              <a:t>What’s the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4EB8C-2DA9-4A5C-BEB6-98B6EF17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/>
            <a:r>
              <a:rPr lang="en-US" dirty="0"/>
              <a:t>Plan for reopening</a:t>
            </a:r>
          </a:p>
          <a:p>
            <a:pPr marL="227013" indent="-227013"/>
            <a:r>
              <a:rPr lang="en-US" dirty="0"/>
              <a:t>Assign management person to oversee</a:t>
            </a:r>
          </a:p>
          <a:p>
            <a:pPr marL="227013" indent="-227013"/>
            <a:r>
              <a:rPr lang="en-US" dirty="0"/>
              <a:t>Perform Risk Assessment Inspection of facility</a:t>
            </a:r>
          </a:p>
          <a:p>
            <a:pPr marL="227013" indent="-227013"/>
            <a:r>
              <a:rPr lang="en-US" dirty="0"/>
              <a:t>Complete any deferred maintenance</a:t>
            </a:r>
          </a:p>
          <a:p>
            <a:pPr marL="227013" indent="-227013"/>
            <a:r>
              <a:rPr lang="en-US" dirty="0"/>
              <a:t>Have equipment inspected/serviced by qualified service technician</a:t>
            </a:r>
          </a:p>
          <a:p>
            <a:pPr marL="227013" indent="-227013"/>
            <a:r>
              <a:rPr lang="en-US" dirty="0"/>
              <a:t>Verify equipment that was changed or moved is returned to proper condition</a:t>
            </a:r>
          </a:p>
          <a:p>
            <a:pPr marL="227013" indent="-227013"/>
            <a:r>
              <a:rPr lang="en-US"/>
              <a:t>Inspect </a:t>
            </a:r>
            <a:r>
              <a:rPr lang="en-US" dirty="0"/>
              <a:t>electronics if facility was fogged</a:t>
            </a:r>
          </a:p>
          <a:p>
            <a:pPr marL="227013" indent="-227013"/>
            <a:r>
              <a:rPr lang="en-US" dirty="0"/>
              <a:t>Update/retrain employees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31598-F215-4AC4-A0A4-56B66F89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Univers LT Pro 55 Roman" charset="0"/>
                <a:ea typeface="Univers LT Pro 55 Roman" charset="0"/>
                <a:cs typeface="Univers LT Pro 55 Roman" charset="0"/>
              </a:rPr>
              <a:t>© 2020 MUTUAL BOILER RE. ALL RIGHTS RESERVED.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834B00-8C52-464E-ABE5-65A64A9C0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52"/>
    </mc:Choice>
    <mc:Fallback xmlns="">
      <p:transition spd="slow" advTm="5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/>
              <a:t>Questions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84514" y="4560371"/>
            <a:ext cx="3516085" cy="187367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200" dirty="0"/>
              <a:t>Bruce A. Tagg, ALCM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dirty="0"/>
              <a:t>Senior Engineering Exposure Analyst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dirty="0"/>
              <a:t>Mutual Boiler Re – a member of the FM Global Group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dirty="0"/>
              <a:t>bruce.tagg@mutualboilerre.com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dirty="0"/>
              <a:t>1 (610) 407-7825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102404" name="Picture 2" descr="C:\Users\taggb\Pictures\Personal Pictures\Mutual Boiler Re 0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1785938" cy="228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71285-7061-4884-A89C-C6CE46C3CAFE}"/>
              </a:ext>
            </a:extLst>
          </p:cNvPr>
          <p:cNvSpPr txBox="1"/>
          <p:nvPr/>
        </p:nvSpPr>
        <p:spPr>
          <a:xfrm>
            <a:off x="6335487" y="4572000"/>
            <a:ext cx="335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Wible</a:t>
            </a:r>
          </a:p>
          <a:p>
            <a:pPr algn="ctr">
              <a:buNone/>
              <a:defRPr/>
            </a:pPr>
            <a:r>
              <a:rPr lang="en-US" sz="15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Engineering Exposure Analyst</a:t>
            </a:r>
          </a:p>
          <a:p>
            <a:pPr marL="0" indent="0" algn="ctr">
              <a:buNone/>
              <a:defRPr/>
            </a:pPr>
            <a:r>
              <a:rPr lang="en-US" sz="15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Boiler Re – a member of the FM Global Group</a:t>
            </a:r>
          </a:p>
          <a:p>
            <a:pPr algn="ctr">
              <a:buNone/>
              <a:defRPr/>
            </a:pPr>
            <a:r>
              <a:rPr lang="en-US" sz="15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james.wible@mutualboilerre.com</a:t>
            </a:r>
          </a:p>
          <a:p>
            <a:pPr algn="ctr">
              <a:buNone/>
              <a:defRPr/>
            </a:pPr>
            <a:r>
              <a:rPr lang="en-US" sz="15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(412) 337-0920</a:t>
            </a:r>
          </a:p>
          <a:p>
            <a:endParaRPr lang="en-US" dirty="0"/>
          </a:p>
        </p:txBody>
      </p:sp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AD17B40-8B1B-4C7C-A784-68DF0A862D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64" y="2075329"/>
            <a:ext cx="1752600" cy="22680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C47EE-F01D-4530-B5CD-26C7998CE933}"/>
              </a:ext>
            </a:extLst>
          </p:cNvPr>
          <p:cNvSpPr txBox="1"/>
          <p:nvPr/>
        </p:nvSpPr>
        <p:spPr>
          <a:xfrm>
            <a:off x="990600" y="1459468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MBRe</a:t>
            </a:r>
            <a:r>
              <a:rPr lang="en-US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Property Training Team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1737218-0836-45FF-987C-A48600E24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7"/>
    </mc:Choice>
    <mc:Fallback xmlns="">
      <p:transition spd="slow" advTm="20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3.6|16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5.1|7.4|10.4|17.7|18.3"/>
</p:tagLst>
</file>

<file path=ppt/theme/theme1.xml><?xml version="1.0" encoding="utf-8"?>
<a:theme xmlns:a="http://schemas.openxmlformats.org/drawingml/2006/main" name="Electric Insurance 5.2018">
  <a:themeElements>
    <a:clrScheme name="Custom 95">
      <a:dk1>
        <a:srgbClr val="000A19"/>
      </a:dk1>
      <a:lt1>
        <a:sysClr val="window" lastClr="FFFFFF"/>
      </a:lt1>
      <a:dk2>
        <a:srgbClr val="003D71"/>
      </a:dk2>
      <a:lt2>
        <a:srgbClr val="EEECE1"/>
      </a:lt2>
      <a:accent1>
        <a:srgbClr val="00AEEF"/>
      </a:accent1>
      <a:accent2>
        <a:srgbClr val="C41230"/>
      </a:accent2>
      <a:accent3>
        <a:srgbClr val="C6CD23"/>
      </a:accent3>
      <a:accent4>
        <a:srgbClr val="717073"/>
      </a:accent4>
      <a:accent5>
        <a:srgbClr val="005596"/>
      </a:accent5>
      <a:accent6>
        <a:srgbClr val="FFC42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321</Words>
  <Application>Microsoft Office PowerPoint</Application>
  <PresentationFormat>Custom</PresentationFormat>
  <Paragraphs>64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Univers LT Pro 55 Roman</vt:lpstr>
      <vt:lpstr>Univers LT Pro 65 Bold</vt:lpstr>
      <vt:lpstr>Univers LT Std 47 Cn Lt</vt:lpstr>
      <vt:lpstr>Wingdings</vt:lpstr>
      <vt:lpstr>Electric Insurance 5.2018</vt:lpstr>
      <vt:lpstr>Post COVID-19: Reopening a Restaurant</vt:lpstr>
      <vt:lpstr>Reopening a Restaurant Post COVID-19</vt:lpstr>
      <vt:lpstr>COVID-19 Shutdowns Are Not Normal Shutdowns</vt:lpstr>
      <vt:lpstr>COVID-19 Shutdown: Disinfectant/Cleaning Issues</vt:lpstr>
      <vt:lpstr>COVID-19 Shutdown: Electrical Issues</vt:lpstr>
      <vt:lpstr>COVID-19 Shutdown: Other Building System Issues</vt:lpstr>
      <vt:lpstr>What’s the Takeaway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Schmale, Judith</dc:creator>
  <cp:lastModifiedBy>Tindall, Elizabeth</cp:lastModifiedBy>
  <cp:revision>18</cp:revision>
  <dcterms:created xsi:type="dcterms:W3CDTF">2018-06-11T18:06:51Z</dcterms:created>
  <dcterms:modified xsi:type="dcterms:W3CDTF">2020-12-03T15:42:13Z</dcterms:modified>
</cp:coreProperties>
</file>